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9" r:id="rId4"/>
    <p:sldId id="270" r:id="rId5"/>
    <p:sldId id="271" r:id="rId6"/>
    <p:sldId id="272"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13503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30404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27664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EB2C9379-AF66-4282-B9B0-C712DC5A52B2}" type="datetimeFigureOut">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B2C9379-AF66-4282-B9B0-C712DC5A52B2}"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65587-5F57-4ED4-9D0F-2F323AF3C08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803222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238309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375545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B2C9379-AF66-4282-B9B0-C712DC5A52B2}" type="datetimeFigureOut">
              <a:rPr lang="en-US" smtClean="0"/>
              <a:t>12/16/2019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80117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B2C9379-AF66-4282-B9B0-C712DC5A52B2}" type="datetimeFigureOut">
              <a:rPr lang="en-US" smtClean="0"/>
              <a:t>12/16/2019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42356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B2C9379-AF66-4282-B9B0-C712DC5A52B2}" type="datetimeFigureOut">
              <a:rPr lang="en-US" smtClean="0"/>
              <a:t>12/16/2019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89862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367916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263216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65587-5F57-4ED4-9D0F-2F323AF3C08A}" type="slidenum">
              <a:rPr lang="en-US" smtClean="0"/>
              <a:t>‹#›</a:t>
            </a:fld>
            <a:endParaRPr lang="en-US"/>
          </a:p>
        </p:txBody>
      </p:sp>
    </p:spTree>
    <p:extLst>
      <p:ext uri="{BB962C8B-B14F-4D97-AF65-F5344CB8AC3E}">
        <p14:creationId xmlns:p14="http://schemas.microsoft.com/office/powerpoint/2010/main" val="319083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B2C9379-AF66-4282-B9B0-C712DC5A52B2}" type="datetimeFigureOut">
              <a:rPr lang="en-US" smtClean="0"/>
              <a:t>12/16/2019</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7F65587-5F57-4ED4-9D0F-2F323AF3C0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187624" y="980728"/>
            <a:ext cx="7772400" cy="1584175"/>
          </a:xfrm>
        </p:spPr>
        <p:txBody>
          <a:bodyPr>
            <a:normAutofit/>
          </a:bodyPr>
          <a:lstStyle/>
          <a:p>
            <a:r>
              <a:rPr lang="ar-IQ" sz="3600" dirty="0" smtClean="0"/>
              <a:t>      المحاسبة الحكومية </a:t>
            </a:r>
            <a:endParaRPr lang="en-US" sz="3600" dirty="0"/>
          </a:p>
        </p:txBody>
      </p:sp>
      <p:sp>
        <p:nvSpPr>
          <p:cNvPr id="3" name="عنوان فرعي 2"/>
          <p:cNvSpPr>
            <a:spLocks noGrp="1"/>
          </p:cNvSpPr>
          <p:nvPr>
            <p:ph type="subTitle" idx="1"/>
          </p:nvPr>
        </p:nvSpPr>
        <p:spPr>
          <a:xfrm>
            <a:off x="899592" y="2564904"/>
            <a:ext cx="7704856" cy="3816424"/>
          </a:xfrm>
        </p:spPr>
        <p:txBody>
          <a:bodyPr/>
          <a:lstStyle/>
          <a:p>
            <a:endParaRPr lang="ar-IQ" dirty="0" smtClean="0"/>
          </a:p>
          <a:p>
            <a:endParaRPr lang="ar-IQ" dirty="0" smtClean="0"/>
          </a:p>
          <a:p>
            <a:r>
              <a:rPr lang="ar-IQ" sz="2800" b="1" i="0" cap="all" spc="300" dirty="0" smtClean="0">
                <a:solidFill>
                  <a:schemeClr val="tx1"/>
                </a:solidFill>
                <a:latin typeface="Arial" pitchFamily="34" charset="0"/>
                <a:ea typeface="+mj-ea"/>
                <a:cs typeface="Arial" pitchFamily="34" charset="0"/>
              </a:rPr>
              <a:t>      إعداد    </a:t>
            </a:r>
            <a:endParaRPr lang="ar-IQ" sz="2800" b="1" i="0" cap="all" spc="300" dirty="0">
              <a:solidFill>
                <a:schemeClr val="tx1"/>
              </a:solidFill>
              <a:latin typeface="Arial" pitchFamily="34" charset="0"/>
              <a:ea typeface="+mj-ea"/>
              <a:cs typeface="Arial" pitchFamily="34" charset="0"/>
            </a:endParaRPr>
          </a:p>
          <a:p>
            <a:r>
              <a:rPr lang="ar-IQ" sz="2800" b="1" i="0" cap="all" spc="300" dirty="0">
                <a:solidFill>
                  <a:schemeClr val="tx1"/>
                </a:solidFill>
                <a:latin typeface="Arial" pitchFamily="34" charset="0"/>
                <a:ea typeface="+mj-ea"/>
                <a:cs typeface="Arial" pitchFamily="34" charset="0"/>
              </a:rPr>
              <a:t>المدرس : عمار غازي ابراهيم </a:t>
            </a:r>
          </a:p>
          <a:p>
            <a:endParaRPr lang="en-US" dirty="0"/>
          </a:p>
        </p:txBody>
      </p:sp>
    </p:spTree>
    <p:extLst>
      <p:ext uri="{BB962C8B-B14F-4D97-AF65-F5344CB8AC3E}">
        <p14:creationId xmlns:p14="http://schemas.microsoft.com/office/powerpoint/2010/main" val="663513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r>
              <a:rPr lang="ar-IQ" sz="3200" dirty="0" smtClean="0"/>
              <a:t>الأسبوع الثاني</a:t>
            </a:r>
            <a:endParaRPr lang="ar-IQ" sz="3200" dirty="0"/>
          </a:p>
        </p:txBody>
      </p:sp>
      <p:sp>
        <p:nvSpPr>
          <p:cNvPr id="3" name="عنصر نائب للمحتوى 2"/>
          <p:cNvSpPr>
            <a:spLocks noGrp="1"/>
          </p:cNvSpPr>
          <p:nvPr>
            <p:ph idx="1"/>
          </p:nvPr>
        </p:nvSpPr>
        <p:spPr>
          <a:xfrm>
            <a:off x="457200" y="764704"/>
            <a:ext cx="8229600" cy="5904656"/>
          </a:xfrm>
        </p:spPr>
        <p:txBody>
          <a:bodyPr>
            <a:normAutofit/>
          </a:bodyPr>
          <a:lstStyle/>
          <a:p>
            <a:pPr marL="0" indent="0" algn="ctr" rtl="1">
              <a:buNone/>
            </a:pPr>
            <a:r>
              <a:rPr lang="ar-IQ" sz="2000" b="1" dirty="0" smtClean="0"/>
              <a:t>الفصل </a:t>
            </a:r>
            <a:r>
              <a:rPr lang="ar-IQ" sz="2000" b="1" dirty="0"/>
              <a:t>الثاني</a:t>
            </a:r>
            <a:endParaRPr lang="en-US" sz="2000" dirty="0"/>
          </a:p>
          <a:p>
            <a:pPr marL="0" indent="0" algn="ctr" rtl="1">
              <a:buNone/>
            </a:pPr>
            <a:r>
              <a:rPr lang="ar-IQ" sz="2000" b="1" dirty="0"/>
              <a:t>النظريات المحاسبية </a:t>
            </a:r>
            <a:endParaRPr lang="en-US" sz="2000" dirty="0"/>
          </a:p>
          <a:p>
            <a:pPr marL="0" indent="0" algn="just" rtl="1">
              <a:buNone/>
            </a:pPr>
            <a:r>
              <a:rPr lang="ar-IQ" sz="2000" b="1" dirty="0"/>
              <a:t>من الضروري ان نتعرف على النظريات المحددة للوحدات المحاسبية والافكار الاساسية لكل نظرية من أجل الوصول الى إيجاد تفسير علمي لدى ملائمتها النشاط المالي الذي تقوم به الوحدات الحكومية الغير هادفة الى الربح ، وهذه النظريات هي :</a:t>
            </a:r>
            <a:endParaRPr lang="en-US" sz="2000" dirty="0"/>
          </a:p>
          <a:p>
            <a:pPr marL="0" indent="0" algn="just" rtl="1">
              <a:buNone/>
            </a:pPr>
            <a:r>
              <a:rPr lang="ar-IQ" sz="2000" b="1" u="dotDotDash" dirty="0"/>
              <a:t>1- نظرية أصحاب المشروع </a:t>
            </a:r>
            <a:endParaRPr lang="en-US" sz="2000" dirty="0"/>
          </a:p>
          <a:p>
            <a:pPr marL="0" indent="0" algn="just" rtl="1">
              <a:buNone/>
            </a:pPr>
            <a:r>
              <a:rPr lang="ar-IQ" sz="2000" b="1" dirty="0"/>
              <a:t>تعتبر هذه النظرية من أقدم النظريات المحاسبية ويمكن ان يكون ظهورها مع ظهور المشروعات الفردية وشركات الاشخاص ، فلم يكن هناك فصل بين شخصية المشروع وشخصية الملاك ، إذ ان الموجودات ملك لصاحب المشروع والمطلوبات هي التزامات عليه. </a:t>
            </a:r>
            <a:endParaRPr lang="en-US" sz="2000" dirty="0"/>
          </a:p>
          <a:p>
            <a:pPr marL="0" indent="0" algn="just" rtl="1">
              <a:buNone/>
            </a:pPr>
            <a:r>
              <a:rPr lang="ar-IQ" sz="2000" b="1" dirty="0"/>
              <a:t>وان حساب رأس المال يمثل صاحب المشروع وان ايرادات المشروع ونفقاته تمثل عناصر موجبة أو سالبة لرأس المال .</a:t>
            </a:r>
            <a:endParaRPr lang="en-US" sz="2000" dirty="0"/>
          </a:p>
          <a:p>
            <a:pPr marL="0" indent="0" algn="just" rtl="1">
              <a:buNone/>
            </a:pPr>
            <a:r>
              <a:rPr lang="ar-IQ" sz="2000" b="1" dirty="0"/>
              <a:t>وان معادلة الميزانية وفق مفهوم هذه النظرية تكون كما يلي :</a:t>
            </a:r>
            <a:endParaRPr lang="en-US" sz="2000" dirty="0"/>
          </a:p>
          <a:p>
            <a:pPr marL="0" indent="0" algn="just" rtl="1">
              <a:buNone/>
            </a:pPr>
            <a:r>
              <a:rPr lang="ar-IQ" sz="2000" b="1" dirty="0"/>
              <a:t>صافي القيمة ( حقوق الملكية ) = اجمالي الموجودات – اجمالي المطلوبات </a:t>
            </a:r>
            <a:endParaRPr lang="en-US" sz="2000" dirty="0"/>
          </a:p>
          <a:p>
            <a:pPr marL="0" indent="0" algn="just" rtl="1">
              <a:buNone/>
            </a:pPr>
            <a:r>
              <a:rPr lang="ar-IQ" sz="2000" b="1" dirty="0"/>
              <a:t>وعليه فان أي زيادة في صافي القيمة يتطلب زيادة الايرادات وتقليل المصروفات بغية تحقيق الارباح التي هي الهدف الرئيسي </a:t>
            </a:r>
            <a:r>
              <a:rPr lang="ar-IQ" sz="2000" b="1" dirty="0" err="1"/>
              <a:t>لاصحاب</a:t>
            </a:r>
            <a:r>
              <a:rPr lang="ar-IQ" sz="2000" b="1" dirty="0"/>
              <a:t> المشروع للمحافظة على رأس المال وتنميته بين أول المدة واخر المدة وهذا أساس النظرية اعلاه . ان نظرية أصحاب المشروع لا تتلاءم مع النشاط المالي للوحدات الحكومية الغير هادفة للربح وذلك للأسباب الآتية :</a:t>
            </a:r>
            <a:endParaRPr lang="en-US" sz="2000" dirty="0"/>
          </a:p>
          <a:p>
            <a:pPr marL="0" indent="0" algn="r">
              <a:buNone/>
            </a:pPr>
            <a:endParaRPr lang="ar-IQ" sz="2000" dirty="0"/>
          </a:p>
        </p:txBody>
      </p:sp>
    </p:spTree>
    <p:extLst>
      <p:ext uri="{BB962C8B-B14F-4D97-AF65-F5344CB8AC3E}">
        <p14:creationId xmlns:p14="http://schemas.microsoft.com/office/powerpoint/2010/main" val="183371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9516"/>
            <a:ext cx="8229600" cy="630204"/>
          </a:xfrm>
        </p:spPr>
        <p:txBody>
          <a:bodyPr>
            <a:noAutofit/>
          </a:bodyPr>
          <a:lstStyle/>
          <a:p>
            <a:endParaRPr lang="en-US" sz="3600" u="sng" dirty="0"/>
          </a:p>
        </p:txBody>
      </p:sp>
      <p:sp>
        <p:nvSpPr>
          <p:cNvPr id="3" name="عنصر نائب للمحتوى 2"/>
          <p:cNvSpPr>
            <a:spLocks noGrp="1"/>
          </p:cNvSpPr>
          <p:nvPr>
            <p:ph idx="1"/>
          </p:nvPr>
        </p:nvSpPr>
        <p:spPr>
          <a:xfrm>
            <a:off x="457200" y="764704"/>
            <a:ext cx="8229600" cy="5760640"/>
          </a:xfrm>
        </p:spPr>
        <p:txBody>
          <a:bodyPr>
            <a:normAutofit/>
          </a:bodyPr>
          <a:lstStyle/>
          <a:p>
            <a:pPr marL="0" indent="0" algn="just" rtl="1">
              <a:buNone/>
            </a:pPr>
            <a:r>
              <a:rPr lang="ar-IQ" sz="2000" b="1" dirty="0"/>
              <a:t> </a:t>
            </a:r>
            <a:endParaRPr lang="en-US" sz="2000" dirty="0"/>
          </a:p>
          <a:p>
            <a:pPr marL="0" indent="0" algn="just" rtl="1">
              <a:buNone/>
            </a:pPr>
            <a:r>
              <a:rPr lang="ar-IQ" sz="2000" b="1" dirty="0"/>
              <a:t>1- إن هذه النظرية تتلاءم مع الوحدات التي يملكها شخص واحد او عدة اشخاص ، في حين ان الوحدات الحكومية مملوكة للدولة وليس لشخص معين .</a:t>
            </a:r>
            <a:endParaRPr lang="en-US" sz="2000" dirty="0"/>
          </a:p>
          <a:p>
            <a:pPr marL="0" indent="0" algn="just" rtl="1">
              <a:buNone/>
            </a:pPr>
            <a:r>
              <a:rPr lang="ar-IQ" sz="2000" b="1" dirty="0"/>
              <a:t>2- ان الوحدات الحكومية الغير هادفة للربح لا تمتلك رأس مال ، وإنما تعتمد على وزارة المالية في حصولها على الأموال اللازمة لنشاطها ، </a:t>
            </a:r>
            <a:endParaRPr lang="en-US" sz="2000" dirty="0"/>
          </a:p>
          <a:p>
            <a:pPr marL="0" indent="0" algn="just" rtl="1">
              <a:buNone/>
            </a:pPr>
            <a:r>
              <a:rPr lang="ar-IQ" sz="2000" b="1" dirty="0"/>
              <a:t>3- ان الوحدات الحكومية هي وحدات غير هادفة للربح وهدفها هو تقديم خدمات الى المجتمع وليس هدفها تحقيق الربح .</a:t>
            </a:r>
            <a:endParaRPr lang="en-US" sz="2000" dirty="0"/>
          </a:p>
          <a:p>
            <a:pPr marL="0" indent="0" algn="just" rtl="1">
              <a:buNone/>
            </a:pPr>
            <a:r>
              <a:rPr lang="ar-IQ" sz="2000" b="1" dirty="0"/>
              <a:t>4- تكون الوحدات الحكومية مقيدة بمجموعة من القوانين والتعليمات ، في حين ان نظرية اصحاب المشروع تشير ان المصروفات والايرادات تحدث نتيجة قرارات يتخذها صاحب المشروع وليس نتيجة تطبيق القوانين والتعليمات </a:t>
            </a:r>
            <a:r>
              <a:rPr lang="ar-IQ" sz="2000" b="1" dirty="0" smtClean="0"/>
              <a:t>.</a:t>
            </a:r>
          </a:p>
          <a:p>
            <a:pPr marL="0" indent="0" algn="just" rtl="1">
              <a:buNone/>
            </a:pPr>
            <a:endParaRPr lang="en-US" sz="2000" dirty="0"/>
          </a:p>
          <a:p>
            <a:pPr marL="0" indent="0" algn="just" rtl="1">
              <a:buNone/>
            </a:pPr>
            <a:r>
              <a:rPr lang="ar-IQ" sz="2000" b="1" u="dotDotDash" dirty="0"/>
              <a:t>2- نظرية الشخصية المعنوية </a:t>
            </a:r>
            <a:endParaRPr lang="en-US" sz="2000" dirty="0"/>
          </a:p>
          <a:p>
            <a:pPr marL="0" indent="0" algn="just" rtl="1">
              <a:buNone/>
            </a:pPr>
            <a:r>
              <a:rPr lang="ar-IQ" sz="2000" b="1" dirty="0"/>
              <a:t>ظهرت هذه النظرية في الجزء الأخير من القرن التاسع عشر ، ومطلع القرن العشرين مع ظهور المشاريع الكبيرة والشركات المساهمة وانفصال الملكية عن الادارة ولضخامة تلك المشاريع والشركات من حيث المالكين والممولين تم تأصيل هذه النظرية والتي نظرت الى المشروع او الوحدة المحاسبية  كشخصية معنوية منفصلة عن مالكيه وتعتبر هذه النظرية الاكثر قبولا في الفكر والتطبيق المحاسبي .</a:t>
            </a:r>
            <a:endParaRPr lang="en-US" sz="2000" dirty="0"/>
          </a:p>
          <a:p>
            <a:pPr marL="0" indent="0" algn="just" rtl="1">
              <a:buNone/>
            </a:pPr>
            <a:endParaRPr lang="en-US" sz="2000" b="1" dirty="0"/>
          </a:p>
        </p:txBody>
      </p:sp>
    </p:spTree>
    <p:extLst>
      <p:ext uri="{BB962C8B-B14F-4D97-AF65-F5344CB8AC3E}">
        <p14:creationId xmlns:p14="http://schemas.microsoft.com/office/powerpoint/2010/main" val="4157459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66"/>
            <a:ext cx="8229600" cy="562074"/>
          </a:xfrm>
        </p:spPr>
        <p:txBody>
          <a:bodyPr>
            <a:noAutofit/>
          </a:bodyPr>
          <a:lstStyle/>
          <a:p>
            <a:endParaRPr lang="en-US" sz="3600" u="sng" dirty="0"/>
          </a:p>
        </p:txBody>
      </p:sp>
      <p:sp>
        <p:nvSpPr>
          <p:cNvPr id="3" name="عنصر نائب للمحتوى 2"/>
          <p:cNvSpPr>
            <a:spLocks noGrp="1"/>
          </p:cNvSpPr>
          <p:nvPr>
            <p:ph idx="1"/>
          </p:nvPr>
        </p:nvSpPr>
        <p:spPr>
          <a:xfrm>
            <a:off x="457200" y="692696"/>
            <a:ext cx="8229600" cy="5688632"/>
          </a:xfrm>
        </p:spPr>
        <p:txBody>
          <a:bodyPr>
            <a:normAutofit fontScale="92500" lnSpcReduction="10000"/>
          </a:bodyPr>
          <a:lstStyle/>
          <a:p>
            <a:pPr marL="0" indent="0" algn="just" rtl="1">
              <a:lnSpc>
                <a:spcPct val="110000"/>
              </a:lnSpc>
              <a:buNone/>
            </a:pPr>
            <a:r>
              <a:rPr lang="ar-IQ" sz="2400" b="1" dirty="0"/>
              <a:t> </a:t>
            </a:r>
            <a:r>
              <a:rPr lang="ar-IQ" sz="2400" b="1" dirty="0" smtClean="0"/>
              <a:t>كما </a:t>
            </a:r>
            <a:r>
              <a:rPr lang="ar-IQ" sz="2400" b="1" dirty="0"/>
              <a:t>ان الموجودات وفق هذه النظرية تمثل الموارد الاقتصادية التي تملكها الوحدة باعتبارها شخصية معنوية مستقلة عن ملاكها ، أما </a:t>
            </a:r>
            <a:r>
              <a:rPr lang="ar-IQ" sz="2400" b="1" dirty="0" err="1"/>
              <a:t>اللخصوم</a:t>
            </a:r>
            <a:r>
              <a:rPr lang="ar-IQ" sz="2400" b="1" dirty="0"/>
              <a:t> فتمثل الالتزامات على الوحدة ذاتها أي الالتزامات على الموجودات ، وتتكون هذه الالتزامات من حق ملاك المشروع ( حملة الأسهم ) ، ومن الدائنين الخارجيين الذين لهم حق في موجودات المشروع أيضا وتمثل الايرادات انجازات الوحدة الاقتصادية وهي ثمن السلع والخدمات المباعة التي تمثل زيادة في الموجودات بينما تمثل المصروفات المجهودات أو التضحيات اللازمة لتحقيق الانجازات متمثلة بتكاليف السلع والخدمات المباعة التي تمثل ايضا النقص في موجودات الوحدة . ويمثل رأس المال حقوق أصحاب المشروع ويعتبر التزاما على المشروع </a:t>
            </a:r>
            <a:r>
              <a:rPr lang="ar-IQ" sz="2400" b="1" dirty="0" err="1"/>
              <a:t>لاصحابه</a:t>
            </a:r>
            <a:r>
              <a:rPr lang="ar-IQ" sz="2400" b="1" dirty="0"/>
              <a:t> كما هو الحال بالنسبة للدائنين الخارجيين .</a:t>
            </a:r>
            <a:endParaRPr lang="en-US" sz="2400" dirty="0"/>
          </a:p>
          <a:p>
            <a:pPr marL="0" indent="0" algn="just" rtl="1">
              <a:lnSpc>
                <a:spcPct val="110000"/>
              </a:lnSpc>
              <a:buNone/>
            </a:pPr>
            <a:r>
              <a:rPr lang="ar-IQ" sz="2400" b="1" dirty="0"/>
              <a:t>ويمثل صافي الربح ( الخسارة ) او الزيادة ( النقص ) الصافي في موجودات المشروع ، ويتم قياسه بمقابلة الايرادات بالمصروفات ، وبما ان هدف المحاسبة تقييم </a:t>
            </a:r>
            <a:r>
              <a:rPr lang="ar-IQ" sz="2400" b="1" dirty="0" err="1"/>
              <a:t>آداء</a:t>
            </a:r>
            <a:r>
              <a:rPr lang="ar-IQ" sz="2400" b="1" dirty="0"/>
              <a:t> الادارة في استخدام موجودات المشروع فإن المفهوم المنطقي للربح هو نجاح الادارة في استخدام موجودات المشروع او فشلها في الاستخدام في حالة الخسارة . لذلك فأن المعادلة التي يمكن ان تمثل هذه النظرية هي :</a:t>
            </a:r>
            <a:endParaRPr lang="en-US" sz="2400" dirty="0"/>
          </a:p>
          <a:p>
            <a:pPr marL="0" indent="0" algn="just" rtl="1">
              <a:lnSpc>
                <a:spcPct val="110000"/>
              </a:lnSpc>
              <a:buNone/>
            </a:pPr>
            <a:r>
              <a:rPr lang="ar-IQ" sz="2400" b="1" dirty="0"/>
              <a:t>             الموجودات = المطلوبات ( الالتزامات و رأس المال ) </a:t>
            </a:r>
            <a:endParaRPr lang="en-US" sz="2400" dirty="0"/>
          </a:p>
          <a:p>
            <a:pPr marL="0" indent="0" algn="just" rtl="1">
              <a:lnSpc>
                <a:spcPct val="110000"/>
              </a:lnSpc>
              <a:buNone/>
            </a:pPr>
            <a:endParaRPr lang="en-US" sz="2200" b="1" dirty="0"/>
          </a:p>
        </p:txBody>
      </p:sp>
    </p:spTree>
    <p:extLst>
      <p:ext uri="{BB962C8B-B14F-4D97-AF65-F5344CB8AC3E}">
        <p14:creationId xmlns:p14="http://schemas.microsoft.com/office/powerpoint/2010/main" val="3191822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648072"/>
          </a:xfrm>
        </p:spPr>
        <p:txBody>
          <a:bodyPr>
            <a:normAutofit/>
          </a:bodyPr>
          <a:lstStyle/>
          <a:p>
            <a:endParaRPr lang="en-US" sz="3600" u="sng" dirty="0"/>
          </a:p>
        </p:txBody>
      </p:sp>
      <p:sp>
        <p:nvSpPr>
          <p:cNvPr id="3" name="عنصر نائب للمحتوى 2"/>
          <p:cNvSpPr>
            <a:spLocks noGrp="1"/>
          </p:cNvSpPr>
          <p:nvPr>
            <p:ph idx="1"/>
          </p:nvPr>
        </p:nvSpPr>
        <p:spPr>
          <a:xfrm>
            <a:off x="464308" y="764704"/>
            <a:ext cx="8229600" cy="5544616"/>
          </a:xfrm>
        </p:spPr>
        <p:txBody>
          <a:bodyPr>
            <a:noAutofit/>
          </a:bodyPr>
          <a:lstStyle/>
          <a:p>
            <a:pPr marL="0" indent="0" algn="just" rtl="1">
              <a:buNone/>
            </a:pPr>
            <a:r>
              <a:rPr lang="ar-IQ" sz="2000" b="1" dirty="0"/>
              <a:t> </a:t>
            </a:r>
            <a:r>
              <a:rPr lang="ar-IQ" sz="2000" b="1" dirty="0" smtClean="0"/>
              <a:t>وان </a:t>
            </a:r>
            <a:r>
              <a:rPr lang="ar-IQ" sz="2000" b="1" dirty="0"/>
              <a:t>نظرية الشخصية المعنوية لم تستطع تقديم تفسير علمي لتحديد القدرة </a:t>
            </a:r>
            <a:r>
              <a:rPr lang="ar-IQ" sz="2000" b="1" dirty="0" err="1"/>
              <a:t>الانفاقية</a:t>
            </a:r>
            <a:r>
              <a:rPr lang="ar-IQ" sz="2000" b="1" dirty="0"/>
              <a:t> للوحدات الحكومية الغير هادفة للربح </a:t>
            </a:r>
            <a:r>
              <a:rPr lang="ar-IQ" sz="2000" b="1" dirty="0" err="1"/>
              <a:t>للاسباب</a:t>
            </a:r>
            <a:r>
              <a:rPr lang="ar-IQ" sz="2000" b="1" dirty="0"/>
              <a:t> التالية :</a:t>
            </a:r>
            <a:endParaRPr lang="en-US" sz="2000" dirty="0"/>
          </a:p>
          <a:p>
            <a:pPr marL="0" indent="0" algn="just" rtl="1">
              <a:buNone/>
            </a:pPr>
            <a:r>
              <a:rPr lang="ar-IQ" sz="2000" b="1" dirty="0"/>
              <a:t>1- تشترط هذه النظرية وجود رأس المال للوحدة ، يمكنها من ممارسة نشاطها في حين ان الوحدات الحكومية الغير هادفة للربح ليس لديها رأس مال .</a:t>
            </a:r>
            <a:endParaRPr lang="en-US" sz="2000" dirty="0"/>
          </a:p>
          <a:p>
            <a:pPr marL="0" indent="0" algn="just" rtl="1">
              <a:buNone/>
            </a:pPr>
            <a:r>
              <a:rPr lang="ar-IQ" sz="2000" b="1" dirty="0"/>
              <a:t>2- تعتمد هذه النظرية على مفاهيم الربح او الخسارة والذي ينعدم في الوحدات الحكومية الغير هادفة الى الربح .</a:t>
            </a:r>
            <a:endParaRPr lang="en-US" sz="2000" dirty="0"/>
          </a:p>
          <a:p>
            <a:pPr marL="0" indent="0" algn="just" rtl="1">
              <a:buNone/>
            </a:pPr>
            <a:r>
              <a:rPr lang="ar-IQ" sz="2000" b="1" dirty="0"/>
              <a:t>3- تشترط هذه النظرية أن تتمتع الوحدات بالشخصية المعنوية المستقلة ، ولا تتوفر هذه الخاصية في الوحدات الحكومية الغير هادفة الى الربح ، لكنها تعتمد على تخصيص الموازنة العامة في تمويل نشاطها</a:t>
            </a:r>
            <a:r>
              <a:rPr lang="ar-IQ" sz="2000" b="1" dirty="0" smtClean="0"/>
              <a:t>.</a:t>
            </a:r>
          </a:p>
          <a:p>
            <a:pPr marL="0" indent="0" algn="just" rtl="1">
              <a:buNone/>
            </a:pPr>
            <a:r>
              <a:rPr lang="ar-IQ" sz="2000" b="1" dirty="0"/>
              <a:t> </a:t>
            </a:r>
            <a:r>
              <a:rPr lang="ar-IQ" sz="2000" b="1" u="dotDotDash" dirty="0" smtClean="0"/>
              <a:t> </a:t>
            </a:r>
            <a:r>
              <a:rPr lang="ar-IQ" sz="2000" b="1" u="dotDotDash" dirty="0"/>
              <a:t>3- نظرية موارد الوحدة </a:t>
            </a:r>
            <a:endParaRPr lang="en-US" sz="2000" dirty="0"/>
          </a:p>
          <a:p>
            <a:pPr marL="0" indent="0" algn="just" rtl="1">
              <a:buNone/>
            </a:pPr>
            <a:r>
              <a:rPr lang="ar-IQ" sz="2000" b="1" dirty="0"/>
              <a:t>ان مفهوم هذه النظرية يعتمد على الايرادات التي تحصل عليها الوحدة وتعتبر الاساس لتحديد المقدرة </a:t>
            </a:r>
            <a:r>
              <a:rPr lang="ar-IQ" sz="2000" b="1" dirty="0" err="1"/>
              <a:t>الانفاقية</a:t>
            </a:r>
            <a:r>
              <a:rPr lang="ar-IQ" sz="2000" b="1" dirty="0"/>
              <a:t> ومنطوق هذه النظرية ( بان الموارد التي تحصل عليها الوحدة من انشطتها الذاتية هي التي تحدد مقدرتها </a:t>
            </a:r>
            <a:r>
              <a:rPr lang="ar-IQ" sz="2000" b="1" dirty="0" err="1"/>
              <a:t>الأنفاقية</a:t>
            </a:r>
            <a:r>
              <a:rPr lang="ar-IQ" sz="2000" b="1" dirty="0"/>
              <a:t> ) .</a:t>
            </a:r>
            <a:endParaRPr lang="en-US" sz="2000" dirty="0"/>
          </a:p>
          <a:p>
            <a:pPr marL="0" indent="0" algn="just" rtl="1">
              <a:buNone/>
            </a:pPr>
            <a:r>
              <a:rPr lang="ar-IQ" sz="2000" b="1" dirty="0"/>
              <a:t>وبهذا يكون توسع الوحدة يتوقف على حجم تلك الموارد فكلما حققت ايرادات كبيرة زاد نشاطها والعكس صحيح . ويصبح واضحا بان مجال تطبيق هذه النظرية يتعذر تطبيقه على نشاط الوحدات الحكومية لعدم حصول وحدات الدولة على الموارد المطلوبة لتنفيذ التزاماتها حيث يمكن ان تمثل معادلة الميزانية كما يلي : </a:t>
            </a:r>
            <a:endParaRPr lang="en-US" sz="2000" dirty="0"/>
          </a:p>
          <a:p>
            <a:pPr marL="0" indent="0" algn="just" rtl="1">
              <a:buNone/>
            </a:pPr>
            <a:r>
              <a:rPr lang="ar-IQ" sz="2000" b="1" dirty="0"/>
              <a:t>                  الموارد المتحققة ذاتيا للوحدة = الالتزامات على الوحدة </a:t>
            </a:r>
            <a:endParaRPr lang="en-US" sz="2000" b="1" dirty="0"/>
          </a:p>
        </p:txBody>
      </p:sp>
    </p:spTree>
    <p:extLst>
      <p:ext uri="{BB962C8B-B14F-4D97-AF65-F5344CB8AC3E}">
        <p14:creationId xmlns:p14="http://schemas.microsoft.com/office/powerpoint/2010/main" val="108129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634082"/>
          </a:xfrm>
        </p:spPr>
        <p:txBody>
          <a:bodyPr>
            <a:noAutofit/>
          </a:bodyPr>
          <a:lstStyle/>
          <a:p>
            <a:endParaRPr lang="en-US" sz="3600" u="sng" dirty="0"/>
          </a:p>
        </p:txBody>
      </p:sp>
      <p:sp>
        <p:nvSpPr>
          <p:cNvPr id="3" name="عنصر نائب للمحتوى 2"/>
          <p:cNvSpPr>
            <a:spLocks noGrp="1"/>
          </p:cNvSpPr>
          <p:nvPr>
            <p:ph idx="1"/>
          </p:nvPr>
        </p:nvSpPr>
        <p:spPr>
          <a:xfrm>
            <a:off x="457200" y="692696"/>
            <a:ext cx="8229600" cy="5760640"/>
          </a:xfrm>
        </p:spPr>
        <p:txBody>
          <a:bodyPr>
            <a:normAutofit/>
          </a:bodyPr>
          <a:lstStyle/>
          <a:p>
            <a:pPr marL="0" indent="0" algn="just" rtl="1">
              <a:buNone/>
            </a:pPr>
            <a:r>
              <a:rPr lang="ar-IQ" sz="2000" b="1" dirty="0"/>
              <a:t>فالوحدة التي لا تحقق موارد </a:t>
            </a:r>
            <a:r>
              <a:rPr lang="ar-IQ" sz="2000" b="1" dirty="0" err="1"/>
              <a:t>فانها</a:t>
            </a:r>
            <a:r>
              <a:rPr lang="ar-IQ" sz="2000" b="1" dirty="0"/>
              <a:t> ستكون غير قادرة على تنفيذ التزاماتها ، ومع ان بعض وحدات الدولة قد تحقق ايرادات مثل وحدات الجباية فان هذه الايرادات غير متحققة نتيجة نشاطها الذاتي وانما بحكم تخصصها في الجباية مثل وحدات الضرائب </a:t>
            </a:r>
            <a:r>
              <a:rPr lang="ar-IQ" sz="2000" b="1" dirty="0" err="1"/>
              <a:t>والكمارك</a:t>
            </a:r>
            <a:r>
              <a:rPr lang="ar-IQ" sz="2000" b="1" dirty="0"/>
              <a:t> وبهذا تكون هذه الايرادات محصلة بموجب قانون معين وتكون نتيجة ذلك ايرادات سيادية تخص الدولة ككل </a:t>
            </a:r>
            <a:r>
              <a:rPr lang="ar-IQ" sz="2000" b="1" dirty="0" err="1"/>
              <a:t>ولاتخص</a:t>
            </a:r>
            <a:r>
              <a:rPr lang="ar-IQ" sz="2000" b="1" dirty="0"/>
              <a:t> الوحدة التي قامت بجباية تلك الايرادات . </a:t>
            </a:r>
            <a:endParaRPr lang="en-US" sz="2000" dirty="0"/>
          </a:p>
          <a:p>
            <a:pPr marL="0" indent="0" algn="just" rtl="1">
              <a:buNone/>
            </a:pPr>
            <a:r>
              <a:rPr lang="ar-IQ" sz="2000" b="1" dirty="0"/>
              <a:t>وبذلك فان نظرية موارد الوحدة وما جاءت به من أفكار لا تصح ان تكون الاساس العلمي لتفسير القدرة </a:t>
            </a:r>
            <a:r>
              <a:rPr lang="ar-IQ" sz="2000" b="1" dirty="0" err="1"/>
              <a:t>الانفاقية</a:t>
            </a:r>
            <a:r>
              <a:rPr lang="ar-IQ" sz="2000" b="1" dirty="0"/>
              <a:t> للوحدات الحكومية الغير هادفة للربح وذلك للأسباب الآتية :</a:t>
            </a:r>
            <a:endParaRPr lang="en-US" sz="2000" dirty="0"/>
          </a:p>
          <a:p>
            <a:pPr marL="0" indent="0" algn="just" rtl="1">
              <a:buNone/>
            </a:pPr>
            <a:r>
              <a:rPr lang="ar-IQ" sz="2000" b="1" dirty="0"/>
              <a:t>1- لان عملية استلام الايرادات في الوحدات الحكومية مبني على اساس التخصص ، أي انه هناك وحدة حكومية متخصصة في جباية كل نوع من انواع الايرادات العامة مثل ( دائرة </a:t>
            </a:r>
            <a:r>
              <a:rPr lang="ar-IQ" sz="2000" b="1" dirty="0" err="1"/>
              <a:t>الكمارك</a:t>
            </a:r>
            <a:r>
              <a:rPr lang="ar-IQ" sz="2000" b="1" dirty="0"/>
              <a:t> ، الهيئة العامة للضرائب ) ، الأمر الذي يتعذر معه توزيع مصادر ايرادات الدولة على الوحدات الحكومية بشكل ينسجم مع حاجات تلك الوحدة . </a:t>
            </a:r>
            <a:endParaRPr lang="en-US" sz="2000" dirty="0"/>
          </a:p>
          <a:p>
            <a:pPr marL="0" indent="0" algn="just" rtl="1">
              <a:buNone/>
            </a:pPr>
            <a:r>
              <a:rPr lang="ar-IQ" sz="2000" b="1" dirty="0"/>
              <a:t> </a:t>
            </a:r>
            <a:endParaRPr lang="en-US" sz="2000" dirty="0"/>
          </a:p>
          <a:p>
            <a:pPr marL="0" indent="0" algn="just" rtl="1">
              <a:buNone/>
            </a:pPr>
            <a:r>
              <a:rPr lang="ar-IQ" sz="2000" b="1" dirty="0"/>
              <a:t>2- انعدام الموازنة بين مقدار ما تحصل عليه الوحدة الحكومية من ايرادات ، وبين المبالغ التي سمح لها بإنفاقها طبقا للقوانين والتعليمات ، فمثلا بعض الوحدات الحكومية مثل وزارة الدفاع لا يوجد لديها اي ايرادات بالرغم من ضخامة المصروفات التي تدفعها سنويا، في حين هنالك وحدات مثل المستشفيات العامة  تحقق ايرادات قليلة لا تغطي مصروفاتها ، كما هناك نوع ثالث من الوحدات الحكومية مثل الهيئة العامة للضرائب ، تحقق ايرادات تفوق مصروفاتها .</a:t>
            </a:r>
            <a:endParaRPr lang="en-US" sz="2000" dirty="0"/>
          </a:p>
          <a:p>
            <a:pPr marL="0" indent="0" algn="just" rtl="1">
              <a:buNone/>
            </a:pPr>
            <a:endParaRPr lang="en-US" sz="2000" b="1" dirty="0"/>
          </a:p>
        </p:txBody>
      </p:sp>
    </p:spTree>
    <p:extLst>
      <p:ext uri="{BB962C8B-B14F-4D97-AF65-F5344CB8AC3E}">
        <p14:creationId xmlns:p14="http://schemas.microsoft.com/office/powerpoint/2010/main" val="891613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490066"/>
          </a:xfrm>
        </p:spPr>
        <p:txBody>
          <a:bodyPr>
            <a:noAutofit/>
          </a:bodyPr>
          <a:lstStyle/>
          <a:p>
            <a:endParaRPr lang="en-US" sz="3600" u="sng" dirty="0"/>
          </a:p>
        </p:txBody>
      </p:sp>
      <p:sp>
        <p:nvSpPr>
          <p:cNvPr id="3" name="عنصر نائب للمحتوى 2"/>
          <p:cNvSpPr>
            <a:spLocks noGrp="1"/>
          </p:cNvSpPr>
          <p:nvPr>
            <p:ph idx="1"/>
          </p:nvPr>
        </p:nvSpPr>
        <p:spPr>
          <a:xfrm>
            <a:off x="457200" y="548680"/>
            <a:ext cx="8229600" cy="5577483"/>
          </a:xfrm>
        </p:spPr>
        <p:txBody>
          <a:bodyPr>
            <a:normAutofit fontScale="62500" lnSpcReduction="20000"/>
          </a:bodyPr>
          <a:lstStyle/>
          <a:p>
            <a:pPr marL="0" indent="0" algn="just" rtl="1">
              <a:buNone/>
            </a:pPr>
            <a:r>
              <a:rPr lang="ar-IQ" sz="2400" b="1" dirty="0"/>
              <a:t> </a:t>
            </a:r>
            <a:endParaRPr lang="en-US" sz="2400" dirty="0"/>
          </a:p>
          <a:p>
            <a:pPr marL="0" indent="0" algn="just" rtl="1">
              <a:buNone/>
            </a:pPr>
            <a:r>
              <a:rPr lang="ar-IQ" b="1" u="dotDotDash" dirty="0"/>
              <a:t>رابعا : نظرية الاموال المخصصة </a:t>
            </a:r>
            <a:endParaRPr lang="en-US" dirty="0"/>
          </a:p>
          <a:p>
            <a:pPr marL="0" indent="0" algn="just" rtl="1">
              <a:lnSpc>
                <a:spcPct val="120000"/>
              </a:lnSpc>
              <a:buNone/>
            </a:pPr>
            <a:r>
              <a:rPr lang="ar-IQ" sz="3100" b="1" dirty="0"/>
              <a:t>ان الوحدة المحاسبية في ظل النظام المحاسبي الحكومي لا ينطبق عليها مفهوم النظريات السابقة وعجزت تلك النظريات عن تقديم تفسير علمي وعملي في كيفية تحديد المقدرة </a:t>
            </a:r>
            <a:r>
              <a:rPr lang="ar-IQ" sz="3100" b="1" dirty="0" err="1"/>
              <a:t>الانفاقية</a:t>
            </a:r>
            <a:r>
              <a:rPr lang="ar-IQ" sz="3100" b="1" dirty="0"/>
              <a:t> لهذه الوحدات لانعدام رأس المال وحتى لو وجد فانه سينفذ بعد مدة معينة وتصبح حينئذ المقدرة مساوية الى الصفر وكذلك لعدم تحقيق هذه الوحدات على ايرادات ذاتية وحتى لو تحقق في بعض الوحدات قد لا يكفي لتغطية النشاط وفي القسم الاخر متحقق بحكم التخصص . والسؤال الذي يثار هنا كيف تستمر هذه الوحدات في النشاط وفق مفهوم الاموال التي تحتاجها الوحدة ، لذا برزت نظرية الأموال المخصصة لتعطي الحل المناسب وفق المنطوق التالي </a:t>
            </a:r>
            <a:r>
              <a:rPr lang="ar-IQ" sz="2400" b="1" dirty="0"/>
              <a:t>: </a:t>
            </a:r>
            <a:endParaRPr lang="en-US" sz="2400" dirty="0"/>
          </a:p>
          <a:p>
            <a:pPr marL="0" indent="0" algn="just" rtl="1">
              <a:buNone/>
            </a:pPr>
            <a:r>
              <a:rPr lang="ar-IQ" b="1" dirty="0"/>
              <a:t>( تتحدد المقدرة </a:t>
            </a:r>
            <a:r>
              <a:rPr lang="ar-IQ" b="1" dirty="0" err="1"/>
              <a:t>الانفاقية</a:t>
            </a:r>
            <a:r>
              <a:rPr lang="ar-IQ" b="1" dirty="0"/>
              <a:t> للوحدة المحاسبية كما ونوعا بما يوضع تحت تصرفها ولفترة زمنية معينة ) .</a:t>
            </a:r>
            <a:endParaRPr lang="en-US" dirty="0"/>
          </a:p>
          <a:p>
            <a:pPr marL="0" indent="0" algn="just" rtl="1">
              <a:buNone/>
            </a:pPr>
            <a:r>
              <a:rPr lang="ar-IQ" b="1" dirty="0"/>
              <a:t>ومن الملاحظ بأن النظرية اعلاه ترتكز على ثلاث عناصر رئيسية هي :</a:t>
            </a:r>
            <a:endParaRPr lang="en-US" dirty="0"/>
          </a:p>
          <a:p>
            <a:pPr marL="0" indent="0" algn="just" rtl="1">
              <a:buNone/>
            </a:pPr>
            <a:r>
              <a:rPr lang="ar-IQ" b="1" dirty="0"/>
              <a:t>1- الجانب الكمي : اي كمية الأموال المحددة للوحدة من اجل انجاز نشاط معين يؤدي الى تحقيق الهدف الذي وجدت من أجله الوحدة .</a:t>
            </a:r>
            <a:endParaRPr lang="en-US" dirty="0"/>
          </a:p>
          <a:p>
            <a:pPr marL="0" indent="0" algn="just" rtl="1">
              <a:buNone/>
            </a:pPr>
            <a:r>
              <a:rPr lang="ar-IQ" b="1" dirty="0"/>
              <a:t>2- الجانب النوعي : اي تحديد نوع النشاط المطلوب انجازه بالكمية المخصصة من الأموال ، وبما يؤدي الى تحقيق هدف الوحدة .</a:t>
            </a:r>
            <a:endParaRPr lang="en-US" dirty="0"/>
          </a:p>
          <a:p>
            <a:pPr marL="0" indent="0" algn="just" rtl="1">
              <a:buNone/>
            </a:pPr>
            <a:r>
              <a:rPr lang="ar-IQ" b="1" dirty="0"/>
              <a:t>3- الجانب الزمني : وهو المدة الزمنية التي تقتضي إنفاق كمية الاموال المحددة لغرض إنجاز النشاط المعين وتحقيق الهدف .</a:t>
            </a:r>
            <a:endParaRPr lang="en-US" dirty="0"/>
          </a:p>
          <a:p>
            <a:pPr marL="0" indent="0" algn="just" rtl="1">
              <a:buNone/>
            </a:pPr>
            <a:r>
              <a:rPr lang="ar-IQ" b="1" dirty="0"/>
              <a:t> </a:t>
            </a:r>
            <a:endParaRPr lang="en-US" dirty="0"/>
          </a:p>
          <a:p>
            <a:pPr marL="0" indent="0" algn="just" rtl="1">
              <a:buNone/>
            </a:pPr>
            <a:endParaRPr lang="en-US" sz="2200" b="1" dirty="0"/>
          </a:p>
        </p:txBody>
      </p:sp>
    </p:spTree>
    <p:extLst>
      <p:ext uri="{BB962C8B-B14F-4D97-AF65-F5344CB8AC3E}">
        <p14:creationId xmlns:p14="http://schemas.microsoft.com/office/powerpoint/2010/main" val="3671888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endParaRPr lang="en-US" sz="3600" u="sng" dirty="0"/>
          </a:p>
        </p:txBody>
      </p:sp>
      <p:sp>
        <p:nvSpPr>
          <p:cNvPr id="3" name="عنصر نائب للمحتوى 2"/>
          <p:cNvSpPr>
            <a:spLocks noGrp="1"/>
          </p:cNvSpPr>
          <p:nvPr>
            <p:ph idx="1"/>
          </p:nvPr>
        </p:nvSpPr>
        <p:spPr>
          <a:xfrm>
            <a:off x="457200" y="836712"/>
            <a:ext cx="8229600" cy="5760640"/>
          </a:xfrm>
        </p:spPr>
        <p:txBody>
          <a:bodyPr>
            <a:normAutofit/>
          </a:bodyPr>
          <a:lstStyle/>
          <a:p>
            <a:pPr marL="0" indent="0" algn="just" rtl="1">
              <a:buNone/>
            </a:pPr>
            <a:r>
              <a:rPr lang="ar-IQ" sz="2000" b="1" dirty="0"/>
              <a:t>أما المفاهيم المحاسبية وفق نظرية الاموال المخصصة </a:t>
            </a:r>
            <a:r>
              <a:rPr lang="ar-IQ" sz="2000" b="1" dirty="0" err="1"/>
              <a:t>فانها</a:t>
            </a:r>
            <a:r>
              <a:rPr lang="ar-IQ" sz="2000" b="1" dirty="0"/>
              <a:t> تتمثل بالآتي :</a:t>
            </a:r>
            <a:endParaRPr lang="en-US" sz="2000" dirty="0"/>
          </a:p>
          <a:p>
            <a:pPr marL="0" indent="0" algn="just" rtl="1">
              <a:buNone/>
            </a:pPr>
            <a:r>
              <a:rPr lang="ar-IQ" sz="2000" b="1" dirty="0"/>
              <a:t>1- الموجودات : تتمثل </a:t>
            </a:r>
            <a:r>
              <a:rPr lang="ar-IQ" sz="2000" b="1" dirty="0" err="1"/>
              <a:t>بالاموال</a:t>
            </a:r>
            <a:r>
              <a:rPr lang="ar-IQ" sz="2000" b="1" dirty="0"/>
              <a:t> المخصصة للوحدة المحاسبية </a:t>
            </a:r>
            <a:endParaRPr lang="en-US" sz="2000" dirty="0"/>
          </a:p>
          <a:p>
            <a:pPr marL="0" indent="0" algn="just" rtl="1">
              <a:buNone/>
            </a:pPr>
            <a:r>
              <a:rPr lang="ar-IQ" sz="2000" b="1" dirty="0"/>
              <a:t>2- المطلوبات : القيود أو الشروط المفروضة على استخدام الوحدة لأموالها .</a:t>
            </a:r>
            <a:endParaRPr lang="en-US" sz="2000" dirty="0"/>
          </a:p>
          <a:p>
            <a:pPr marL="0" indent="0" algn="just" rtl="1">
              <a:buNone/>
            </a:pPr>
            <a:r>
              <a:rPr lang="ar-IQ" sz="2000" b="1" dirty="0"/>
              <a:t>3- معادلة الميزانية : ستكون بالشكل الآتي :</a:t>
            </a:r>
            <a:endParaRPr lang="en-US" sz="2000" dirty="0"/>
          </a:p>
          <a:p>
            <a:pPr marL="0" indent="0" algn="just" rtl="1">
              <a:buNone/>
            </a:pPr>
            <a:r>
              <a:rPr lang="ar-IQ" sz="2000" dirty="0"/>
              <a:t> </a:t>
            </a:r>
            <a:endParaRPr lang="en-US" sz="2000" dirty="0"/>
          </a:p>
          <a:p>
            <a:pPr marL="0" indent="0" algn="just" rtl="1">
              <a:buNone/>
            </a:pPr>
            <a:r>
              <a:rPr lang="ar-IQ" sz="2000" b="1" dirty="0"/>
              <a:t>الأموال المخصصة للوحدة المحاسبية = القيود المفروضة على استخدام الوحدة لأموالها</a:t>
            </a:r>
            <a:endParaRPr lang="en-US" sz="2000" dirty="0"/>
          </a:p>
          <a:p>
            <a:pPr marL="0" indent="0" algn="just" rtl="1">
              <a:buNone/>
            </a:pPr>
            <a:r>
              <a:rPr lang="ar-IQ" sz="2000" b="1" dirty="0"/>
              <a:t>4- الايرادات والمصروفات : تمثل الايرادات التدفقات النقدية الداخلة الى الوحدة المحاسبية ، اما المصروفات فهي تمثل التدفقات الخارجة من الوحدة المحاسبية .</a:t>
            </a:r>
            <a:endParaRPr lang="en-US" sz="2000" dirty="0"/>
          </a:p>
          <a:p>
            <a:pPr marL="0" indent="0" algn="just" rtl="1">
              <a:buNone/>
            </a:pPr>
            <a:r>
              <a:rPr lang="ar-IQ" sz="2000" b="1" dirty="0"/>
              <a:t>ان نظرية الاموال المخصصة تلاءم نشاط الوحدات الحكومية الغير هادفة للربح ، وذلك لما تتمتع به هذه النظرية من مزايا أهمها :</a:t>
            </a:r>
            <a:endParaRPr lang="en-US" sz="2000" dirty="0"/>
          </a:p>
          <a:p>
            <a:pPr marL="0" indent="0" algn="just" rtl="1">
              <a:buNone/>
            </a:pPr>
            <a:r>
              <a:rPr lang="ar-IQ" sz="2000" b="1" dirty="0"/>
              <a:t>1- ان نظرية الاموال المخصصة لا تشترط ان يكون للوحدة المحاسبية شخصية معنوية مستقلة ، وهذا ما ينطبق على الوحدات الحكومية الغير هادفة للربح ، لكونها تعتمد على الموال التي تحصل عليها من وزارة المالية في تحديد مقدرتها </a:t>
            </a:r>
            <a:r>
              <a:rPr lang="ar-IQ" sz="2000" b="1" dirty="0" err="1"/>
              <a:t>الانفاقية</a:t>
            </a:r>
            <a:r>
              <a:rPr lang="ar-IQ" sz="2000" b="1" dirty="0"/>
              <a:t> .</a:t>
            </a:r>
            <a:endParaRPr lang="en-US" sz="2000" dirty="0"/>
          </a:p>
          <a:p>
            <a:pPr marL="0" indent="0" algn="just" rtl="1">
              <a:buNone/>
            </a:pPr>
            <a:endParaRPr lang="en-US" sz="2000" dirty="0"/>
          </a:p>
        </p:txBody>
      </p:sp>
    </p:spTree>
    <p:extLst>
      <p:ext uri="{BB962C8B-B14F-4D97-AF65-F5344CB8AC3E}">
        <p14:creationId xmlns:p14="http://schemas.microsoft.com/office/powerpoint/2010/main" val="1940105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288032"/>
          </a:xfrm>
        </p:spPr>
        <p:txBody>
          <a:bodyPr>
            <a:normAutofit fontScale="90000"/>
          </a:bodyPr>
          <a:lstStyle/>
          <a:p>
            <a:endParaRPr lang="en-US" sz="3600" u="sng" dirty="0"/>
          </a:p>
        </p:txBody>
      </p:sp>
      <p:sp>
        <p:nvSpPr>
          <p:cNvPr id="3" name="عنصر نائب للمحتوى 2"/>
          <p:cNvSpPr>
            <a:spLocks noGrp="1"/>
          </p:cNvSpPr>
          <p:nvPr>
            <p:ph idx="1"/>
          </p:nvPr>
        </p:nvSpPr>
        <p:spPr>
          <a:xfrm>
            <a:off x="457200" y="548680"/>
            <a:ext cx="8229600" cy="5577483"/>
          </a:xfrm>
        </p:spPr>
        <p:txBody>
          <a:bodyPr>
            <a:noAutofit/>
          </a:bodyPr>
          <a:lstStyle/>
          <a:p>
            <a:pPr marL="0" indent="0" algn="just" rtl="1">
              <a:buNone/>
            </a:pPr>
            <a:r>
              <a:rPr lang="ar-IQ" sz="1800" b="1" dirty="0"/>
              <a:t> </a:t>
            </a:r>
            <a:r>
              <a:rPr lang="ar-IQ" sz="1800" b="1" dirty="0" smtClean="0"/>
              <a:t>2- </a:t>
            </a:r>
            <a:r>
              <a:rPr lang="ar-IQ" sz="1800" b="1" dirty="0"/>
              <a:t>ان هذه النظرية لا تشترط وجود رأس مال مستقل للوحدة المحاسبية ، وهذا ما موجود فعلا في الوحدات الحكومية الغير هادفة للربح ، حيث انها لا تمتلك رأس مال .</a:t>
            </a:r>
            <a:endParaRPr lang="en-US" sz="1800" dirty="0"/>
          </a:p>
          <a:p>
            <a:pPr marL="0" indent="0" algn="just" rtl="1">
              <a:buNone/>
            </a:pPr>
            <a:r>
              <a:rPr lang="ar-IQ" sz="1800" b="1" dirty="0"/>
              <a:t>3- لا تتطلب هذه النظرية قيام الوحدة المحاسبية بتحقيق ارباح او خسائر في نهاية السنة المالية ، وهذه الخاصية تجعلها أكثر ملائمة مع نشاط الوحدات الحكومية الغير هادفة للربح .</a:t>
            </a:r>
            <a:endParaRPr lang="en-US" sz="1800" dirty="0"/>
          </a:p>
          <a:p>
            <a:pPr marL="0" indent="0" algn="just" rtl="1">
              <a:buNone/>
            </a:pPr>
            <a:r>
              <a:rPr lang="ar-IQ" sz="1800" b="1" dirty="0"/>
              <a:t>4- الهدف من اعداد التقارير المالية في ظل نظرية الاموال المخصصة هو توفير المعلومات للجهات ذات العلاقة عن الأموال المخصصة للوحدة والقيود المفروضة على استخدام هذه الأموال .</a:t>
            </a:r>
            <a:endParaRPr lang="en-US" sz="1800" dirty="0"/>
          </a:p>
          <a:p>
            <a:pPr marL="0" indent="0" algn="just" rtl="1">
              <a:buNone/>
            </a:pPr>
            <a:r>
              <a:rPr lang="ar-IQ" sz="1800" b="1" dirty="0"/>
              <a:t>5- أعطت هذه النظرية تعريف واضح ومتكامل للوحدة المحاسبية على انها :</a:t>
            </a:r>
            <a:endParaRPr lang="en-US" sz="1800" dirty="0"/>
          </a:p>
          <a:p>
            <a:pPr marL="0" indent="0" algn="just" rtl="1">
              <a:buNone/>
            </a:pPr>
            <a:r>
              <a:rPr lang="ar-IQ" sz="1800" b="1" dirty="0"/>
              <a:t>( مجموعة من الاموال المخصصة </a:t>
            </a:r>
            <a:r>
              <a:rPr lang="ar-IQ" sz="1800" b="1" dirty="0" err="1"/>
              <a:t>لانجاز</a:t>
            </a:r>
            <a:r>
              <a:rPr lang="ar-IQ" sz="1800" b="1" dirty="0"/>
              <a:t> نشاط معين ، ويجب أن يكون استخدام تلك الاموال مقيدا بتحقيق الهدف الذي تأسست من أجله الوحدة ) </a:t>
            </a:r>
            <a:endParaRPr lang="en-US" sz="1800" dirty="0"/>
          </a:p>
          <a:p>
            <a:pPr marL="0" indent="0" algn="just" rtl="1">
              <a:buNone/>
            </a:pPr>
            <a:r>
              <a:rPr lang="ar-IQ" sz="1800" b="1" dirty="0"/>
              <a:t>العلاقة بين نظرية الاموال المخصصة والمحاسبة الحكومية </a:t>
            </a:r>
            <a:endParaRPr lang="en-US" sz="1800" dirty="0"/>
          </a:p>
          <a:p>
            <a:pPr marL="0" indent="0" algn="just" rtl="1">
              <a:buNone/>
            </a:pPr>
            <a:r>
              <a:rPr lang="ar-IQ" sz="1800" b="1" dirty="0"/>
              <a:t>1- تعتبر الموازنة العامة الاداة الوحيدة لتمثيل نظرية الاموال المخصصة .</a:t>
            </a:r>
            <a:endParaRPr lang="en-US" sz="1800" dirty="0"/>
          </a:p>
          <a:p>
            <a:pPr marL="0" indent="0" algn="just" rtl="1">
              <a:buNone/>
            </a:pPr>
            <a:r>
              <a:rPr lang="ar-IQ" sz="1800" b="1" dirty="0"/>
              <a:t>2- تستمد الوحدة المحاسبية الغير هادفة للربح قدرتها </a:t>
            </a:r>
            <a:r>
              <a:rPr lang="ar-IQ" sz="1800" b="1" dirty="0" err="1"/>
              <a:t>الانفاقية</a:t>
            </a:r>
            <a:r>
              <a:rPr lang="ar-IQ" sz="1800" b="1" dirty="0"/>
              <a:t> من التخصيصات التي توضع تحت تصرفها كما ونوعا بموجب الموازنة العامة .</a:t>
            </a:r>
            <a:endParaRPr lang="en-US" sz="1800" dirty="0"/>
          </a:p>
          <a:p>
            <a:pPr marL="0" indent="0" algn="just" rtl="1">
              <a:buNone/>
            </a:pPr>
            <a:r>
              <a:rPr lang="ar-IQ" sz="1800" b="1" dirty="0"/>
              <a:t>3- ليس بإمكان الوحدة الحكومية زيادة تخصيصاتها الواردة في الموازنة العامة بأي نوع من أنواع الايرادات ، او عن طريق الاقتراض .</a:t>
            </a:r>
            <a:endParaRPr lang="en-US" sz="1800" dirty="0"/>
          </a:p>
          <a:p>
            <a:pPr marL="0" indent="0" algn="just" rtl="1">
              <a:buNone/>
            </a:pPr>
            <a:r>
              <a:rPr lang="ar-IQ" sz="1800" b="1" dirty="0"/>
              <a:t>4- يرتبط استخدام الوحدة الحكومية للتخصصات المعتمدة في الموازنة العامة بالفترة الزمنية المقررة لها ، والتي تكون سنة واحدة .</a:t>
            </a:r>
            <a:endParaRPr lang="en-US" sz="1800" dirty="0"/>
          </a:p>
          <a:p>
            <a:pPr marL="0" indent="0" algn="just" rtl="1">
              <a:buNone/>
            </a:pPr>
            <a:r>
              <a:rPr lang="ar-IQ" sz="1800" b="1" dirty="0"/>
              <a:t>5- يمكن وضع تحت تصرف الوحدة الحكومية تخصيصات لمدة تزيد عن السنة الواحدة ، ويطبق ذلك على مشروعات خط التنمية القومية . </a:t>
            </a:r>
            <a:endParaRPr lang="en-US" sz="1800" dirty="0"/>
          </a:p>
          <a:p>
            <a:pPr marL="0" indent="0" algn="just" rtl="1">
              <a:buNone/>
            </a:pPr>
            <a:endParaRPr lang="en-US" sz="1800" dirty="0"/>
          </a:p>
        </p:txBody>
      </p:sp>
    </p:spTree>
    <p:extLst>
      <p:ext uri="{BB962C8B-B14F-4D97-AF65-F5344CB8AC3E}">
        <p14:creationId xmlns:p14="http://schemas.microsoft.com/office/powerpoint/2010/main" val="210693621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فن الخياطه الرفيع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348</TotalTime>
  <Words>380</Words>
  <Application>Microsoft Office PowerPoint</Application>
  <PresentationFormat>عرض على الشاشة (3:4)‏</PresentationFormat>
  <Paragraphs>68</Paragraphs>
  <Slides>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9</vt:i4>
      </vt:variant>
    </vt:vector>
  </HeadingPairs>
  <TitlesOfParts>
    <vt:vector size="16" baseType="lpstr">
      <vt:lpstr>Arial</vt:lpstr>
      <vt:lpstr>Calibri</vt:lpstr>
      <vt:lpstr>Garamond</vt:lpstr>
      <vt:lpstr>Times New Roman</vt:lpstr>
      <vt:lpstr>Wingdings</vt:lpstr>
      <vt:lpstr>نسق Office</vt:lpstr>
      <vt:lpstr>فن الخياطه الرفيعة</vt:lpstr>
      <vt:lpstr>      المحاسبة الحكومية </vt:lpstr>
      <vt:lpstr>الأسبوع الثاني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 marsa</dc:creator>
  <cp:lastModifiedBy>al marsa</cp:lastModifiedBy>
  <cp:revision>36</cp:revision>
  <dcterms:created xsi:type="dcterms:W3CDTF">2019-09-19T18:40:57Z</dcterms:created>
  <dcterms:modified xsi:type="dcterms:W3CDTF">2019-12-16T17:55:42Z</dcterms:modified>
</cp:coreProperties>
</file>